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9144000" cy="5143500" type="screen16x9"/>
  <p:notesSz cx="6858000" cy="9144000"/>
  <p:embeddedFontLst>
    <p:embeddedFont>
      <p:font typeface="IBM Plex Mono Medium" panose="020B0509050203000203" pitchFamily="49" charset="77"/>
      <p:regular r:id="rId45"/>
      <p:bold r:id="rId46"/>
      <p:italic r:id="rId47"/>
      <p:boldItalic r:id="rId48"/>
    </p:embeddedFont>
    <p:embeddedFont>
      <p:font typeface="Public Sans" pitchFamily="2" charset="77"/>
      <p:regular r:id="rId49"/>
      <p:bold r:id="rId50"/>
      <p:italic r:id="rId51"/>
      <p:boldItalic r:id="rId52"/>
    </p:embeddedFont>
    <p:embeddedFont>
      <p:font typeface="Public Sans ExtraBold" pitchFamily="2" charset="77"/>
      <p:bold r:id="rId53"/>
      <p:boldItalic r:id="rId54"/>
    </p:embeddedFont>
    <p:embeddedFont>
      <p:font typeface="Public Sans ExtraLight" pitchFamily="2" charset="77"/>
      <p:regular r:id="rId55"/>
      <p:bold r:id="rId56"/>
      <p:italic r:id="rId57"/>
      <p:boldItalic r:id="rId58"/>
    </p:embeddedFont>
    <p:embeddedFont>
      <p:font typeface="Public Sans Light" pitchFamily="2" charset="77"/>
      <p:regular r:id="rId59"/>
      <p:bold r:id="rId60"/>
      <p:italic r:id="rId61"/>
      <p:boldItalic r:id="rId62"/>
    </p:embeddedFont>
    <p:embeddedFont>
      <p:font typeface="Public Sans Medium" pitchFamily="2" charset="77"/>
      <p:regular r:id="rId63"/>
      <p:bold r:id="rId64"/>
      <p:italic r:id="rId65"/>
      <p:boldItalic r:id="rId66"/>
    </p:embeddedFont>
    <p:embeddedFont>
      <p:font typeface="Public Sans Thin" pitchFamily="2" charset="77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/>
    <p:restoredTop sz="94628"/>
  </p:normalViewPr>
  <p:slideViewPr>
    <p:cSldViewPr snapToGrid="0">
      <p:cViewPr varScale="1">
        <p:scale>
          <a:sx n="159" d="100"/>
          <a:sy n="159" d="100"/>
        </p:scale>
        <p:origin x="3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38acb1a82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38acb1a82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38acb1a82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38acb1a82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38acb1a82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38acb1a82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38acb1a8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38acb1a8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38acb1a8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338acb1a8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38acb1a82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38acb1a82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38acb1a82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38acb1a82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2a2d22496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2a2d22496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322e9a14b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322e9a14b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22e9a14b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22e9a14b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2a2d224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32a2d224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2a2d2249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32a2d2249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338acb1a82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338acb1a82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2a2d2249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2a2d2249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2d5883e8e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2d5883e8e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2a2d2249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2a2d22496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500"/>
              </a:spcBef>
              <a:spcAft>
                <a:spcPts val="15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322e9a14b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322e9a14b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22e9a14b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322e9a14b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32a2d22496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32a2d22496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2a2d22496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32a2d22496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b3ab2e8b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b3ab2e8ba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32a2d22496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32a2d22496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2a2d22496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32a2d22496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38acb1a82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38acb1a82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journey of contributing can start in 3 places as they are working with the DS: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-User have a question - Why does this…?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“” an issue and need help --- Hmmm.. this isn’t working right…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“” have an idea - What if…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These starting points might lead to 4 main types of contributions we see now.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research mainly focuses on users who have an issue or an idea since these tend to have a more direct correlation with contribution. 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38acb1a82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38acb1a82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322e9a14b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322e9a14b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338acb1a82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338acb1a82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2a2d22496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2a2d22496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1d38e755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1d38e755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2b3ab2e8ba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2b3ab2e8ba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38acb1a82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38acb1a82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8c05f73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8c05f73b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32a2d22496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32a2d22496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38acb1a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38acb1a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38acb1a8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38acb1a8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b3ab2e8ba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b3ab2e8ba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38acb1a82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38acb1a82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38acb1a82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38acb1a82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69" name="Google Shape;69;p13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0" name="Google Shape;80;p15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4" name="Google Shape;104;p21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107;p22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8" name="Google Shape;108;p22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22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0" name="Google Shape;110;p22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39" name="Google Shape;39;p7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2" name="Google Shape;42;p7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0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swds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designsystem.digital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esdis.noaa.gov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127" name="Google Shape;127;p24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2022</a:t>
            </a:r>
            <a:endParaRPr/>
          </a:p>
        </p:txBody>
      </p:sp>
      <p:pic>
        <p:nvPicPr>
          <p:cNvPr id="128" name="Google Shape;128;p24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What’s new in USWDS 3.0.2 </a:t>
            </a:r>
            <a:r>
              <a:rPr lang="en" sz="2400">
                <a:solidFill>
                  <a:schemeClr val="accent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(2 of 4)</a:t>
            </a:r>
            <a:endParaRPr sz="2400">
              <a:solidFill>
                <a:schemeClr val="accent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body" idx="1"/>
          </p:nvPr>
        </p:nvSpPr>
        <p:spPr>
          <a:xfrm>
            <a:off x="668400" y="1353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High resolution flag for the Banner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Megamenu always stays within the viewport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SzPts val="3100"/>
              <a:buChar char="●"/>
            </a:pPr>
            <a:r>
              <a:rPr lang="en" sz="3100"/>
              <a:t>Improved display of dropdown menus in an error state</a:t>
            </a:r>
            <a:endParaRPr sz="3100"/>
          </a:p>
        </p:txBody>
      </p:sp>
      <p:sp>
        <p:nvSpPr>
          <p:cNvPr id="195" name="Google Shape;195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What’s new in USWDS 3.0.2 </a:t>
            </a:r>
            <a:r>
              <a:rPr lang="en" sz="2400">
                <a:solidFill>
                  <a:schemeClr val="accent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(3 of 4)</a:t>
            </a:r>
            <a:endParaRPr sz="2400">
              <a:solidFill>
                <a:schemeClr val="accent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201" name="Google Shape;201;p34"/>
          <p:cNvSpPr txBox="1">
            <a:spLocks noGrp="1"/>
          </p:cNvSpPr>
          <p:nvPr>
            <p:ph type="body" idx="1"/>
          </p:nvPr>
        </p:nvSpPr>
        <p:spPr>
          <a:xfrm>
            <a:off x="668400" y="1353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Improved target area for header dropdown links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Table border setting works as expected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SzPts val="3100"/>
              <a:buChar char="●"/>
            </a:pPr>
            <a:r>
              <a:rPr lang="en" sz="3100"/>
              <a:t>uswds-init is better at suppressing FOUC</a:t>
            </a:r>
            <a:endParaRPr sz="3100"/>
          </a:p>
        </p:txBody>
      </p:sp>
      <p:sp>
        <p:nvSpPr>
          <p:cNvPr id="202" name="Google Shape;202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What’s new in USWDS 3.0.2 </a:t>
            </a:r>
            <a:r>
              <a:rPr lang="en" sz="2400">
                <a:solidFill>
                  <a:schemeClr val="accent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(4 of 4)</a:t>
            </a:r>
            <a:endParaRPr sz="2400">
              <a:solidFill>
                <a:schemeClr val="accent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208" name="Google Shape;208;p35"/>
          <p:cNvSpPr txBox="1">
            <a:spLocks noGrp="1"/>
          </p:cNvSpPr>
          <p:nvPr>
            <p:ph type="body" idx="1"/>
          </p:nvPr>
        </p:nvSpPr>
        <p:spPr>
          <a:xfrm>
            <a:off x="668400" y="1353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Improved Date Picker display at very narrow widths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Added a Fax icon        to the default set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SzPts val="3100"/>
              <a:buChar char="●"/>
            </a:pPr>
            <a:r>
              <a:rPr lang="en" sz="3100"/>
              <a:t>Added a Remove Circle icon        to the default set</a:t>
            </a:r>
            <a:endParaRPr sz="3100"/>
          </a:p>
        </p:txBody>
      </p:sp>
      <p:pic>
        <p:nvPicPr>
          <p:cNvPr id="210" name="Google Shape;210;p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3509" y="3055630"/>
            <a:ext cx="452575" cy="4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681" y="2482307"/>
            <a:ext cx="452575" cy="38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USWDS 3.0.2</a:t>
            </a:r>
            <a:br>
              <a:rPr lang="en" dirty="0">
                <a:solidFill>
                  <a:schemeClr val="accent1"/>
                </a:solidFill>
              </a:rPr>
            </a:br>
            <a:r>
              <a:rPr lang="en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Out tomorrow</a:t>
            </a:r>
            <a:endParaRPr dirty="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7" name="Google Shape;21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USWDS Compile Beta 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23" name="Google Shape;223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What’s new in USWDS Compile Beta 3</a:t>
            </a:r>
            <a:endParaRPr sz="2400">
              <a:solidFill>
                <a:schemeClr val="accent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229" name="Google Shape;229;p38"/>
          <p:cNvSpPr txBox="1">
            <a:spLocks noGrp="1"/>
          </p:cNvSpPr>
          <p:nvPr>
            <p:ph type="body" idx="1"/>
          </p:nvPr>
        </p:nvSpPr>
        <p:spPr>
          <a:xfrm>
            <a:off x="668400" y="1353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Improved icon sprite workflow. </a:t>
            </a:r>
            <a:r>
              <a:rPr lang="en" sz="3100">
                <a:latin typeface="Public Sans"/>
                <a:ea typeface="Public Sans"/>
                <a:cs typeface="Public Sans"/>
                <a:sym typeface="Public Sans"/>
              </a:rPr>
              <a:t>Now it’s easy to customize the sprite and keep it up-to-date with USWDS.</a:t>
            </a:r>
            <a:endParaRPr sz="3100"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SzPts val="3100"/>
              <a:buChar char="●"/>
            </a:pPr>
            <a:r>
              <a:rPr lang="en" sz="3100"/>
              <a:t>Fixed compatibility with M1 Macs and ARM-based silicon</a:t>
            </a:r>
            <a:endParaRPr sz="3100"/>
          </a:p>
        </p:txBody>
      </p:sp>
      <p:sp>
        <p:nvSpPr>
          <p:cNvPr id="230" name="Google Shape;23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USWDS Compile Beta 3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Out now</a:t>
            </a:r>
            <a:endParaRPr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36" name="Google Shape;2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Contributing to USWDS</a:t>
            </a:r>
            <a:endParaRPr/>
          </a:p>
        </p:txBody>
      </p:sp>
      <p:sp>
        <p:nvSpPr>
          <p:cNvPr id="242" name="Google Shape;242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Elisa Chen</a:t>
            </a:r>
            <a:endParaRPr/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1"/>
          </p:nvPr>
        </p:nvSpPr>
        <p:spPr>
          <a:xfrm>
            <a:off x="4572000" y="1362200"/>
            <a:ext cx="4304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Design Strategist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18F/USWDS</a:t>
            </a:r>
            <a:endParaRPr/>
          </a:p>
        </p:txBody>
      </p:sp>
      <p:sp>
        <p:nvSpPr>
          <p:cNvPr id="249" name="Google Shape;249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255" name="Google Shape;255;p42"/>
          <p:cNvSpPr txBox="1">
            <a:spLocks noGrp="1"/>
          </p:cNvSpPr>
          <p:nvPr>
            <p:ph type="body" idx="1"/>
          </p:nvPr>
        </p:nvSpPr>
        <p:spPr>
          <a:xfrm>
            <a:off x="749900" y="1420075"/>
            <a:ext cx="77259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37211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IBM Plex Mono Light"/>
              <a:buAutoNum type="arabicPeriod"/>
            </a:pPr>
            <a:r>
              <a:rPr lang="en" sz="3700" dirty="0"/>
              <a:t>What we’ve learned</a:t>
            </a:r>
            <a:endParaRPr sz="3700" dirty="0"/>
          </a:p>
          <a:p>
            <a:pPr marL="365760" lvl="0" indent="-37211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IBM Plex Mono Light"/>
              <a:buAutoNum type="arabicPeriod"/>
            </a:pPr>
            <a:r>
              <a:rPr lang="en" sz="3700" dirty="0"/>
              <a:t>What we’re trying</a:t>
            </a:r>
            <a:endParaRPr sz="3700" dirty="0"/>
          </a:p>
          <a:p>
            <a:pPr marL="365760" lvl="0" indent="-37211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IBM Plex Mono Light"/>
              <a:buAutoNum type="arabicPeriod"/>
            </a:pPr>
            <a:r>
              <a:rPr lang="en" sz="3700" dirty="0"/>
              <a:t>How you can contribute</a:t>
            </a:r>
            <a:endParaRPr dirty="0"/>
          </a:p>
        </p:txBody>
      </p:sp>
      <p:sp>
        <p:nvSpPr>
          <p:cNvPr id="256" name="Google Shape;25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137" name="Google Shape;137;p25" descr="Avatar of Dan Willia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138" name="Google Shape;13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But first, what </a:t>
            </a:r>
            <a:r>
              <a:rPr lang="en" i="1">
                <a:solidFill>
                  <a:schemeClr val="lt1"/>
                </a:solidFill>
              </a:rPr>
              <a:t>are</a:t>
            </a:r>
            <a:r>
              <a:rPr lang="en">
                <a:solidFill>
                  <a:schemeClr val="lt1"/>
                </a:solidFill>
              </a:rPr>
              <a:t> contributions?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2" name="Google Shape;26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295250" y="673625"/>
            <a:ext cx="3592200" cy="38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Contribution </a:t>
            </a:r>
            <a:r>
              <a:rPr lang="en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(n.)</a:t>
            </a:r>
            <a:endParaRPr dirty="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44"/>
          <p:cNvSpPr txBox="1">
            <a:spLocks noGrp="1"/>
          </p:cNvSpPr>
          <p:nvPr>
            <p:ph type="body" idx="2"/>
          </p:nvPr>
        </p:nvSpPr>
        <p:spPr>
          <a:xfrm>
            <a:off x="4268625" y="391750"/>
            <a:ext cx="42882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Public Sans"/>
                <a:ea typeface="Public Sans"/>
                <a:cs typeface="Public Sans"/>
                <a:sym typeface="Public Sans"/>
              </a:rPr>
              <a:t>Brought together, added.</a:t>
            </a:r>
            <a:endParaRPr sz="2400"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Public Sans"/>
                <a:ea typeface="Public Sans"/>
                <a:cs typeface="Public Sans"/>
                <a:sym typeface="Public Sans"/>
              </a:rPr>
              <a:t>The giving or supplying of something as a part or share.</a:t>
            </a:r>
            <a:endParaRPr sz="2400"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44"/>
          <p:cNvSpPr txBox="1"/>
          <p:nvPr/>
        </p:nvSpPr>
        <p:spPr>
          <a:xfrm>
            <a:off x="318184" y="4684150"/>
            <a:ext cx="2275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Source: Oxford Languages</a:t>
            </a:r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21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>
            <a:spLocks noGrp="1"/>
          </p:cNvSpPr>
          <p:nvPr>
            <p:ph type="title"/>
          </p:nvPr>
        </p:nvSpPr>
        <p:spPr>
          <a:xfrm>
            <a:off x="295250" y="673625"/>
            <a:ext cx="3592200" cy="37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When a community member gives back</a:t>
            </a:r>
            <a:r>
              <a:rPr lang="en">
                <a:solidFill>
                  <a:schemeClr val="lt1"/>
                </a:solidFill>
              </a:rPr>
              <a:t>…</a:t>
            </a:r>
            <a:r>
              <a:rPr lang="en" sz="2400">
                <a:solidFill>
                  <a:schemeClr val="lt1"/>
                </a:solidFill>
              </a:rPr>
              <a:t> 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>
            <a:spLocks noGrp="1"/>
          </p:cNvSpPr>
          <p:nvPr>
            <p:ph type="body" idx="2"/>
          </p:nvPr>
        </p:nvSpPr>
        <p:spPr>
          <a:xfrm>
            <a:off x="4662800" y="391750"/>
            <a:ext cx="3893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"/>
                <a:ea typeface="Public Sans"/>
                <a:cs typeface="Public Sans"/>
                <a:sym typeface="Public Sans"/>
              </a:rPr>
              <a:t>…enhancing USWDS by proposing a new </a:t>
            </a:r>
            <a:endParaRPr sz="2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idea, 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enhancement, </a:t>
            </a:r>
            <a:b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or fix 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"/>
                <a:ea typeface="Public Sans"/>
                <a:cs typeface="Public Sans"/>
                <a:sym typeface="Public Sans"/>
              </a:rPr>
              <a:t>that’s released through the system for other people to use.  </a:t>
            </a:r>
            <a:endParaRPr/>
          </a:p>
        </p:txBody>
      </p:sp>
      <p:sp>
        <p:nvSpPr>
          <p:cNvPr id="277" name="Google Shape;277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22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393200" y="348325"/>
            <a:ext cx="8262600" cy="17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TL;DR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82" name="Google Shape;282;p46"/>
          <p:cNvSpPr txBox="1"/>
          <p:nvPr/>
        </p:nvSpPr>
        <p:spPr>
          <a:xfrm>
            <a:off x="2219100" y="2095750"/>
            <a:ext cx="45720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It's a gift that keeps giving.  ❤️ 🎁</a:t>
            </a:r>
            <a:endParaRPr sz="3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83" name="Google Shape;28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>
            <a:spLocks noGrp="1"/>
          </p:cNvSpPr>
          <p:nvPr>
            <p:ph type="title"/>
          </p:nvPr>
        </p:nvSpPr>
        <p:spPr>
          <a:xfrm>
            <a:off x="393200" y="348325"/>
            <a:ext cx="8262600" cy="17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Our role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9" name="Google Shape;289;p47"/>
          <p:cNvSpPr txBox="1"/>
          <p:nvPr/>
        </p:nvSpPr>
        <p:spPr>
          <a:xfrm>
            <a:off x="2219100" y="2095750"/>
            <a:ext cx="45720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Be good stewards of those gifts. 🌱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90" name="Google Shape;290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some research</a:t>
            </a:r>
            <a:endParaRPr/>
          </a:p>
        </p:txBody>
      </p:sp>
      <p:sp>
        <p:nvSpPr>
          <p:cNvPr id="297" name="Google Shape;297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800" b="0">
                <a:solidFill>
                  <a:schemeClr val="accen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Goals</a:t>
            </a:r>
            <a:endParaRPr sz="2800" b="0">
              <a:solidFill>
                <a:schemeClr val="accen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 b="0"/>
              <a:t>Understand and document </a:t>
            </a:r>
            <a:endParaRPr sz="1600" b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 sz="1400" b="0">
                <a:solidFill>
                  <a:schemeClr val="accent1"/>
                </a:solidFill>
              </a:rPr>
              <a:t>who contributes and how </a:t>
            </a:r>
            <a:endParaRPr sz="1400" b="0">
              <a:solidFill>
                <a:schemeClr val="accent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 sz="1400" b="0">
                <a:solidFill>
                  <a:schemeClr val="accent1"/>
                </a:solidFill>
              </a:rPr>
              <a:t>how we process contributions</a:t>
            </a:r>
            <a:endParaRPr sz="1600" b="0">
              <a:solidFill>
                <a:schemeClr val="accent1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 b="0"/>
              <a:t>Identify needs, pain points, and opportunities</a:t>
            </a:r>
            <a:endParaRPr sz="1600" b="0"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600"/>
              <a:buChar char="●"/>
            </a:pPr>
            <a:r>
              <a:rPr lang="en" sz="1600" b="0"/>
              <a:t>Understand contribution best practices from other design systems </a:t>
            </a:r>
            <a:endParaRPr sz="1600"/>
          </a:p>
        </p:txBody>
      </p:sp>
      <p:sp>
        <p:nvSpPr>
          <p:cNvPr id="298" name="Google Shape;298;p4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>
                <a:solidFill>
                  <a:schemeClr val="accen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Approach</a:t>
            </a:r>
            <a:endParaRPr sz="2800" b="0">
              <a:solidFill>
                <a:schemeClr val="accen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 b="0"/>
              <a:t>11 semi-structured user interviews</a:t>
            </a:r>
            <a:endParaRPr sz="1600" b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 b="0"/>
              <a:t>Desk research</a:t>
            </a:r>
            <a:endParaRPr sz="1600" b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 sz="1400" b="0">
                <a:solidFill>
                  <a:schemeClr val="accent1"/>
                </a:solidFill>
              </a:rPr>
              <a:t>GitHub analysis</a:t>
            </a:r>
            <a:endParaRPr sz="1400" b="0">
              <a:solidFill>
                <a:schemeClr val="accent1"/>
              </a:solidFill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 sz="1400" b="0">
                <a:solidFill>
                  <a:schemeClr val="accent1"/>
                </a:solidFill>
              </a:rPr>
              <a:t>other design system contribution models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299" name="Google Shape;29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contribution journey</a:t>
            </a:r>
            <a:endParaRPr/>
          </a:p>
        </p:txBody>
      </p:sp>
      <p:sp>
        <p:nvSpPr>
          <p:cNvPr id="305" name="Google Shape;305;p49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to contribute: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Should I contribute?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49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Contributing to USWDS: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latin typeface="Public Sans"/>
                <a:ea typeface="Public Sans"/>
                <a:cs typeface="Public Sans"/>
                <a:sym typeface="Public Sans"/>
              </a:rPr>
              <a:t>How should I contribute?</a:t>
            </a:r>
            <a:endParaRPr sz="1500"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49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next steps: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What will happen to my contribution?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0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users need</a:t>
            </a:r>
            <a:endParaRPr/>
          </a:p>
        </p:txBody>
      </p:sp>
      <p:sp>
        <p:nvSpPr>
          <p:cNvPr id="317" name="Google Shape;317;p50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to contribute: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Should I contribute?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8" name="Google Shape;318;p50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Feel </a:t>
            </a:r>
            <a:r>
              <a:rPr lang="en" b="1">
                <a:solidFill>
                  <a:schemeClr val="dk2"/>
                </a:solidFill>
              </a:rPr>
              <a:t>confident</a:t>
            </a:r>
            <a:r>
              <a:rPr lang="en"/>
              <a:t> 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Have </a:t>
            </a:r>
            <a:r>
              <a:rPr lang="en" b="1">
                <a:solidFill>
                  <a:schemeClr val="dk2"/>
                </a:solidFill>
              </a:rPr>
              <a:t>time</a:t>
            </a:r>
            <a:endParaRPr b="1">
              <a:solidFill>
                <a:schemeClr val="dk2"/>
              </a:solidFill>
            </a:endParaRPr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Know contribution is </a:t>
            </a:r>
            <a:r>
              <a:rPr lang="en" b="1">
                <a:solidFill>
                  <a:schemeClr val="dk2"/>
                </a:solidFill>
              </a:rPr>
              <a:t>valuable for others/me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319" name="Google Shape;319;p50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Contributing to USWDS: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latin typeface="Public Sans"/>
                <a:ea typeface="Public Sans"/>
                <a:cs typeface="Public Sans"/>
                <a:sym typeface="Public Sans"/>
              </a:rPr>
              <a:t>How should I contribute?</a:t>
            </a:r>
            <a:endParaRPr sz="1500"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0" name="Google Shape;320;p50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Know </a:t>
            </a:r>
            <a:r>
              <a:rPr lang="en" b="1">
                <a:solidFill>
                  <a:schemeClr val="dk2"/>
                </a:solidFill>
              </a:rPr>
              <a:t>where</a:t>
            </a:r>
            <a:r>
              <a:rPr lang="en"/>
              <a:t> to contribute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Know </a:t>
            </a:r>
            <a:r>
              <a:rPr lang="en" b="1">
                <a:solidFill>
                  <a:schemeClr val="dk2"/>
                </a:solidFill>
              </a:rPr>
              <a:t>what</a:t>
            </a:r>
            <a:r>
              <a:rPr lang="en"/>
              <a:t> to contribute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Know </a:t>
            </a:r>
            <a:r>
              <a:rPr lang="en" b="1">
                <a:solidFill>
                  <a:schemeClr val="dk2"/>
                </a:solidFill>
              </a:rPr>
              <a:t>how</a:t>
            </a:r>
            <a:r>
              <a:rPr lang="en"/>
              <a:t> to contribute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Find the right resources</a:t>
            </a:r>
            <a:endParaRPr/>
          </a:p>
        </p:txBody>
      </p:sp>
      <p:sp>
        <p:nvSpPr>
          <p:cNvPr id="321" name="Google Shape;321;p50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next steps: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What will happen to my contribution?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2" name="Google Shape;322;p50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Feel </a:t>
            </a:r>
            <a:r>
              <a:rPr lang="en" b="1">
                <a:solidFill>
                  <a:schemeClr val="dk2"/>
                </a:solidFill>
              </a:rPr>
              <a:t>heard</a:t>
            </a:r>
            <a:r>
              <a:rPr lang="en"/>
              <a:t> 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Know what to </a:t>
            </a:r>
            <a:r>
              <a:rPr lang="en" b="1">
                <a:solidFill>
                  <a:schemeClr val="dk2"/>
                </a:solidFill>
              </a:rPr>
              <a:t>expect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323" name="Google Shape;323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1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Pain points </a:t>
            </a:r>
            <a:r>
              <a:rPr lang="en" dirty="0">
                <a:latin typeface="Public Sans Light" pitchFamily="2" charset="77"/>
              </a:rPr>
              <a:t>(Deciding to </a:t>
            </a:r>
            <a:r>
              <a:rPr lang="en" dirty="0" err="1">
                <a:latin typeface="Public Sans Light" pitchFamily="2" charset="77"/>
              </a:rPr>
              <a:t>contr</a:t>
            </a:r>
            <a:r>
              <a:rPr lang="en-US" dirty="0" err="1">
                <a:latin typeface="Public Sans Light" pitchFamily="2" charset="77"/>
              </a:rPr>
              <a:t>i</a:t>
            </a:r>
            <a:r>
              <a:rPr lang="en" dirty="0" err="1">
                <a:latin typeface="Public Sans Light" pitchFamily="2" charset="77"/>
              </a:rPr>
              <a:t>bute</a:t>
            </a:r>
            <a:r>
              <a:rPr lang="en" dirty="0">
                <a:latin typeface="Public Sans Light" pitchFamily="2" charset="77"/>
              </a:rPr>
              <a:t>)</a:t>
            </a:r>
            <a:endParaRPr dirty="0">
              <a:latin typeface="Public Sans Light" pitchFamily="2" charset="77"/>
            </a:endParaRPr>
          </a:p>
        </p:txBody>
      </p:sp>
      <p:sp>
        <p:nvSpPr>
          <p:cNvPr id="329" name="Google Shape;329;p51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to contribute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Should I contribute?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4" name="Google Shape;334;p51"/>
          <p:cNvSpPr/>
          <p:nvPr/>
        </p:nvSpPr>
        <p:spPr>
          <a:xfrm>
            <a:off x="465950" y="2899850"/>
            <a:ext cx="2507700" cy="120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Drop off point</a:t>
            </a:r>
            <a:endParaRPr sz="150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Unsure if contributions are useful or helpful</a:t>
            </a:r>
            <a:endParaRPr sz="1500" i="1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0" name="Google Shape;330;p51"/>
          <p:cNvSpPr txBox="1">
            <a:spLocks noGrp="1"/>
          </p:cNvSpPr>
          <p:nvPr>
            <p:ph type="body" idx="2"/>
          </p:nvPr>
        </p:nvSpPr>
        <p:spPr>
          <a:xfrm>
            <a:off x="3007545" y="3093530"/>
            <a:ext cx="39681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Unclear if ideas are needed</a:t>
            </a:r>
            <a:endParaRPr sz="1100"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Don’t know what USWDS priorities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Open communities can feel intimidating</a:t>
            </a:r>
            <a:endParaRPr/>
          </a:p>
        </p:txBody>
      </p:sp>
      <p:sp>
        <p:nvSpPr>
          <p:cNvPr id="331" name="Google Shape;331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rgbClr val="43434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Contributing to USWDS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 dirty="0">
                <a:latin typeface="Public Sans"/>
                <a:ea typeface="Public Sans"/>
                <a:cs typeface="Public Sans"/>
                <a:sym typeface="Public Sans"/>
              </a:rPr>
              <a:t>How should I contribute?</a:t>
            </a:r>
            <a:endParaRPr sz="1500" i="1"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rgbClr val="43434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next steps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What will happen to my contribution?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2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Pain points </a:t>
            </a:r>
            <a:r>
              <a:rPr lang="en" dirty="0">
                <a:latin typeface="Public Sans Light" pitchFamily="2" charset="77"/>
              </a:rPr>
              <a:t>(Contributing) </a:t>
            </a:r>
            <a:endParaRPr dirty="0">
              <a:latin typeface="Public Sans Light" pitchFamily="2" charset="77"/>
            </a:endParaRPr>
          </a:p>
        </p:txBody>
      </p:sp>
      <p:sp>
        <p:nvSpPr>
          <p:cNvPr id="340" name="Google Shape;340;p52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to contribute: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Should I contribute?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1" name="Google Shape;341;p52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Contributing to USWDS: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latin typeface="Public Sans"/>
                <a:ea typeface="Public Sans"/>
                <a:cs typeface="Public Sans"/>
                <a:sym typeface="Public Sans"/>
              </a:rPr>
              <a:t>How should I contribute?</a:t>
            </a:r>
            <a:endParaRPr sz="1500"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5" name="Google Shape;345;p52"/>
          <p:cNvSpPr/>
          <p:nvPr/>
        </p:nvSpPr>
        <p:spPr>
          <a:xfrm>
            <a:off x="3343450" y="2899850"/>
            <a:ext cx="2507700" cy="120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Drop off point</a:t>
            </a:r>
            <a:endParaRPr sz="150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Unclear how best to contribute</a:t>
            </a:r>
            <a:endParaRPr sz="1500" i="1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52"/>
          <p:cNvSpPr txBox="1">
            <a:spLocks noGrp="1"/>
          </p:cNvSpPr>
          <p:nvPr>
            <p:ph type="body" idx="4"/>
          </p:nvPr>
        </p:nvSpPr>
        <p:spPr>
          <a:xfrm>
            <a:off x="5868610" y="2938306"/>
            <a:ext cx="30147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clear starting point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Hard to finding contributing guidance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clear pathways to propose feature requests</a:t>
            </a:r>
            <a:endParaRPr/>
          </a:p>
        </p:txBody>
      </p:sp>
      <p:sp>
        <p:nvSpPr>
          <p:cNvPr id="342" name="Google Shape;342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rgbClr val="43434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next steps: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What will happen to my contribution?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contribution model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id="148" name="Google Shape;148;p26" descr="Avatar of Dan William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149" name="Google Shape;14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Pain points </a:t>
            </a:r>
            <a:r>
              <a:rPr lang="en" dirty="0">
                <a:latin typeface="Public Sans Light" pitchFamily="2" charset="77"/>
              </a:rPr>
              <a:t>(Knowing next steps)</a:t>
            </a:r>
            <a:endParaRPr dirty="0">
              <a:latin typeface="Public Sans Light" pitchFamily="2" charset="77"/>
            </a:endParaRPr>
          </a:p>
        </p:txBody>
      </p:sp>
      <p:sp>
        <p:nvSpPr>
          <p:cNvPr id="351" name="Google Shape;351;p53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to contribute: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Should I contribute?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2" name="Google Shape;352;p53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Contributing to USWDS: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latin typeface="Public Sans"/>
                <a:ea typeface="Public Sans"/>
                <a:cs typeface="Public Sans"/>
                <a:sym typeface="Public Sans"/>
              </a:rPr>
              <a:t>How should I contribute?</a:t>
            </a:r>
            <a:endParaRPr sz="1500"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3" name="Google Shape;353;p53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next steps: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Public Sans"/>
                <a:ea typeface="Public Sans"/>
                <a:cs typeface="Public Sans"/>
                <a:sym typeface="Public Sans"/>
              </a:rPr>
              <a:t>What will happen to my contribution?</a:t>
            </a:r>
            <a:endParaRPr i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6" name="Google Shape;356;p53"/>
          <p:cNvSpPr/>
          <p:nvPr/>
        </p:nvSpPr>
        <p:spPr>
          <a:xfrm>
            <a:off x="6220975" y="2899850"/>
            <a:ext cx="2507700" cy="120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Drop off point</a:t>
            </a:r>
            <a:endParaRPr sz="150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Not knowing what to expect after contributing</a:t>
            </a:r>
            <a:endParaRPr sz="1500" i="1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5" name="Google Shape;355;p53"/>
          <p:cNvSpPr txBox="1">
            <a:spLocks noGrp="1"/>
          </p:cNvSpPr>
          <p:nvPr>
            <p:ph type="body" idx="6"/>
          </p:nvPr>
        </p:nvSpPr>
        <p:spPr>
          <a:xfrm>
            <a:off x="1971567" y="3130589"/>
            <a:ext cx="41046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Unclear on contribution status</a:t>
            </a:r>
            <a:endParaRPr/>
          </a:p>
          <a:p>
            <a:pPr marL="27432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Unclear on which feature requests are most needed (USWDS core team)</a:t>
            </a:r>
            <a:r>
              <a:rPr lang="en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54" name="Google Shape;354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 txBox="1">
            <a:spLocks noGrp="1"/>
          </p:cNvSpPr>
          <p:nvPr>
            <p:ph type="title"/>
          </p:nvPr>
        </p:nvSpPr>
        <p:spPr>
          <a:xfrm>
            <a:off x="311700" y="76905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we’re working on</a:t>
            </a:r>
            <a:endParaRPr sz="3200"/>
          </a:p>
        </p:txBody>
      </p:sp>
      <p:sp>
        <p:nvSpPr>
          <p:cNvPr id="362" name="Google Shape;362;p54"/>
          <p:cNvSpPr txBox="1">
            <a:spLocks noGrp="1"/>
          </p:cNvSpPr>
          <p:nvPr>
            <p:ph type="body" idx="1"/>
          </p:nvPr>
        </p:nvSpPr>
        <p:spPr>
          <a:xfrm>
            <a:off x="668400" y="1372553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Product roadmap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Contribution guide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Contributing website page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New issue templates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GitHub labels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Feature request backlog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</p:txBody>
      </p:sp>
      <p:sp>
        <p:nvSpPr>
          <p:cNvPr id="363" name="Google Shape;36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an issue or idea…</a:t>
            </a:r>
            <a:endParaRPr/>
          </a:p>
        </p:txBody>
      </p:sp>
      <p:sp>
        <p:nvSpPr>
          <p:cNvPr id="369" name="Google Shape;369;p55"/>
          <p:cNvSpPr txBox="1">
            <a:spLocks noGrp="1"/>
          </p:cNvSpPr>
          <p:nvPr>
            <p:ph type="body" idx="1"/>
          </p:nvPr>
        </p:nvSpPr>
        <p:spPr>
          <a:xfrm>
            <a:off x="279525" y="2014275"/>
            <a:ext cx="57876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Public Sans"/>
                <a:ea typeface="Public Sans"/>
                <a:cs typeface="Public Sans"/>
                <a:sym typeface="Public Sans"/>
              </a:rPr>
              <a:t>Something’s not working properly:</a:t>
            </a:r>
            <a:endParaRPr b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0" name="Google Shape;370;p55"/>
          <p:cNvSpPr txBox="1">
            <a:spLocks noGrp="1"/>
          </p:cNvSpPr>
          <p:nvPr>
            <p:ph type="body" idx="1"/>
          </p:nvPr>
        </p:nvSpPr>
        <p:spPr>
          <a:xfrm>
            <a:off x="6746920" y="2014275"/>
            <a:ext cx="18843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bug</a:t>
            </a:r>
            <a:endParaRPr b="1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1" name="Google Shape;371;p55"/>
          <p:cNvSpPr txBox="1">
            <a:spLocks noGrp="1"/>
          </p:cNvSpPr>
          <p:nvPr>
            <p:ph type="body" idx="1"/>
          </p:nvPr>
        </p:nvSpPr>
        <p:spPr>
          <a:xfrm>
            <a:off x="279525" y="2544475"/>
            <a:ext cx="51147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Public Sans"/>
                <a:ea typeface="Public Sans"/>
                <a:cs typeface="Public Sans"/>
                <a:sym typeface="Public Sans"/>
              </a:rPr>
              <a:t>Something could work better:</a:t>
            </a:r>
            <a:endParaRPr b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2" name="Google Shape;372;p55"/>
          <p:cNvSpPr txBox="1">
            <a:spLocks noGrp="1"/>
          </p:cNvSpPr>
          <p:nvPr>
            <p:ph type="body" idx="1"/>
          </p:nvPr>
        </p:nvSpPr>
        <p:spPr>
          <a:xfrm>
            <a:off x="5564370" y="2544475"/>
            <a:ext cx="30669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enhancement</a:t>
            </a:r>
            <a:endParaRPr b="1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3" name="Google Shape;373;p55"/>
          <p:cNvSpPr txBox="1">
            <a:spLocks noGrp="1"/>
          </p:cNvSpPr>
          <p:nvPr>
            <p:ph type="body" idx="1"/>
          </p:nvPr>
        </p:nvSpPr>
        <p:spPr>
          <a:xfrm>
            <a:off x="279525" y="3074675"/>
            <a:ext cx="59415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Public Sans"/>
                <a:ea typeface="Public Sans"/>
                <a:cs typeface="Public Sans"/>
                <a:sym typeface="Public Sans"/>
              </a:rPr>
              <a:t>I want something that doesn’t exist:</a:t>
            </a:r>
            <a:endParaRPr b="1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4" name="Google Shape;374;p55"/>
          <p:cNvSpPr txBox="1">
            <a:spLocks noGrp="1"/>
          </p:cNvSpPr>
          <p:nvPr>
            <p:ph type="body" idx="1"/>
          </p:nvPr>
        </p:nvSpPr>
        <p:spPr>
          <a:xfrm>
            <a:off x="5702968" y="3074675"/>
            <a:ext cx="2928302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rPr>
              <a:t>feature request</a:t>
            </a:r>
            <a:endParaRPr b="1" dirty="0">
              <a:solidFill>
                <a:schemeClr val="accen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75" name="Google Shape;375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Bug</a:t>
            </a:r>
            <a:endParaRPr/>
          </a:p>
        </p:txBody>
      </p:sp>
      <p:sp>
        <p:nvSpPr>
          <p:cNvPr id="381" name="Google Shape;381;p56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How bugs get reported and fixed</a:t>
            </a:r>
            <a:endParaRPr/>
          </a:p>
        </p:txBody>
      </p:sp>
      <p:sp>
        <p:nvSpPr>
          <p:cNvPr id="383" name="Google Shape;383;p56"/>
          <p:cNvSpPr txBox="1">
            <a:spLocks noGrp="1"/>
          </p:cNvSpPr>
          <p:nvPr>
            <p:ph type="body" idx="2"/>
          </p:nvPr>
        </p:nvSpPr>
        <p:spPr>
          <a:xfrm>
            <a:off x="427068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-US" sz="2400" dirty="0"/>
              <a:t>Check for duplicate issues. </a:t>
            </a:r>
          </a:p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-US" sz="2400" dirty="0"/>
              <a:t>Document how to reproduce it.</a:t>
            </a:r>
          </a:p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Submit a bug report.</a:t>
            </a:r>
            <a:endParaRPr sz="2400" dirty="0"/>
          </a:p>
        </p:txBody>
      </p:sp>
      <p:sp>
        <p:nvSpPr>
          <p:cNvPr id="382" name="Google Shape;382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Feature request/enhancement</a:t>
            </a:r>
            <a:endParaRPr sz="4000"/>
          </a:p>
        </p:txBody>
      </p:sp>
      <p:sp>
        <p:nvSpPr>
          <p:cNvPr id="389" name="Google Shape;389;p57"/>
          <p:cNvSpPr txBox="1">
            <a:spLocks noGrp="1"/>
          </p:cNvSpPr>
          <p:nvPr>
            <p:ph type="body" idx="1"/>
          </p:nvPr>
        </p:nvSpPr>
        <p:spPr>
          <a:xfrm>
            <a:off x="311700" y="1086962"/>
            <a:ext cx="8520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b="0">
                <a:latin typeface="Public Sans Light"/>
                <a:ea typeface="Public Sans Light"/>
                <a:cs typeface="Public Sans Light"/>
                <a:sym typeface="Public Sans Light"/>
              </a:rPr>
              <a:t>How a feature request gets into the design system</a:t>
            </a:r>
            <a:endParaRPr sz="2400" b="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91" name="Google Shape;391;p57"/>
          <p:cNvSpPr txBox="1">
            <a:spLocks noGrp="1"/>
          </p:cNvSpPr>
          <p:nvPr>
            <p:ph type="body" idx="2"/>
          </p:nvPr>
        </p:nvSpPr>
        <p:spPr>
          <a:xfrm>
            <a:off x="422536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Check for duplicate issues.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If it already exists, upvote it.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If it doesn’t exist, submit a new feature request.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Check the roadmap for when feature requests/enhancements move into upcoming work.</a:t>
            </a:r>
            <a:endParaRPr sz="2400" dirty="0"/>
          </a:p>
        </p:txBody>
      </p:sp>
      <p:sp>
        <p:nvSpPr>
          <p:cNvPr id="390" name="Google Shape;39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Pull requests</a:t>
            </a:r>
            <a:endParaRPr/>
          </a:p>
        </p:txBody>
      </p:sp>
      <p:sp>
        <p:nvSpPr>
          <p:cNvPr id="397" name="Google Shape;397;p58"/>
          <p:cNvSpPr txBox="1">
            <a:spLocks noGrp="1"/>
          </p:cNvSpPr>
          <p:nvPr>
            <p:ph type="body" idx="1"/>
          </p:nvPr>
        </p:nvSpPr>
        <p:spPr>
          <a:xfrm>
            <a:off x="311700" y="1086962"/>
            <a:ext cx="8520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How to submit a pull request</a:t>
            </a:r>
            <a:endParaRPr/>
          </a:p>
        </p:txBody>
      </p:sp>
      <p:sp>
        <p:nvSpPr>
          <p:cNvPr id="399" name="Google Shape;399;p58"/>
          <p:cNvSpPr txBox="1">
            <a:spLocks noGrp="1"/>
          </p:cNvSpPr>
          <p:nvPr>
            <p:ph type="body" idx="2"/>
          </p:nvPr>
        </p:nvSpPr>
        <p:spPr>
          <a:xfrm>
            <a:off x="422525" y="2135550"/>
            <a:ext cx="8520600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/>
              <a:t>Check for duplicate issues</a:t>
            </a:r>
            <a:endParaRPr sz="240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>
                <a:solidFill>
                  <a:schemeClr val="accent1"/>
                </a:solidFill>
              </a:rPr>
              <a:t>If the bug, feature request, or enhancement exists: </a:t>
            </a:r>
            <a:r>
              <a:rPr lang="en" sz="2400"/>
              <a:t>Comment on the issue. </a:t>
            </a:r>
            <a:endParaRPr sz="240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>
                <a:solidFill>
                  <a:schemeClr val="accent1"/>
                </a:solidFill>
              </a:rPr>
              <a:t>If the bug, feature request, or enhancement does not exist:</a:t>
            </a:r>
            <a:r>
              <a:rPr lang="en" sz="2400"/>
              <a:t> Submit an issue (and PR, if it's a bug)</a:t>
            </a:r>
            <a:endParaRPr sz="2400"/>
          </a:p>
        </p:txBody>
      </p:sp>
      <p:sp>
        <p:nvSpPr>
          <p:cNvPr id="398" name="Google Shape;398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9"/>
          <p:cNvSpPr txBox="1">
            <a:spLocks noGrp="1"/>
          </p:cNvSpPr>
          <p:nvPr>
            <p:ph type="title"/>
          </p:nvPr>
        </p:nvSpPr>
        <p:spPr>
          <a:xfrm>
            <a:off x="311700" y="1657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Anything else?</a:t>
            </a:r>
            <a:endParaRPr/>
          </a:p>
        </p:txBody>
      </p:sp>
      <p:sp>
        <p:nvSpPr>
          <p:cNvPr id="406" name="Google Shape;406;p59"/>
          <p:cNvSpPr txBox="1">
            <a:spLocks noGrp="1"/>
          </p:cNvSpPr>
          <p:nvPr>
            <p:ph type="body" idx="1"/>
          </p:nvPr>
        </p:nvSpPr>
        <p:spPr>
          <a:xfrm>
            <a:off x="668400" y="2260750"/>
            <a:ext cx="7807200" cy="12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an issue. Let’s chat.</a:t>
            </a:r>
            <a:endParaRPr/>
          </a:p>
        </p:txBody>
      </p:sp>
      <p:sp>
        <p:nvSpPr>
          <p:cNvPr id="405" name="Google Shape;405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prioritize</a:t>
            </a:r>
            <a:endParaRPr/>
          </a:p>
        </p:txBody>
      </p:sp>
      <p:sp>
        <p:nvSpPr>
          <p:cNvPr id="412" name="Google Shape;412;p60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How we triage our work </a:t>
            </a:r>
            <a:endParaRPr/>
          </a:p>
        </p:txBody>
      </p:sp>
      <p:sp>
        <p:nvSpPr>
          <p:cNvPr id="414" name="Google Shape;414;p60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>
                <a:solidFill>
                  <a:schemeClr val="accent1"/>
                </a:solidFill>
              </a:rPr>
              <a:t>Size:</a:t>
            </a:r>
            <a:r>
              <a:rPr lang="en" sz="2400" dirty="0"/>
              <a:t> </a:t>
            </a:r>
            <a:r>
              <a:rPr lang="en-US" sz="2400" b="0" i="1" dirty="0"/>
              <a:t>Can we accomplish this in a sprint or will it </a:t>
            </a:r>
            <a:br>
              <a:rPr lang="en-US" sz="2400" b="0" i="1" dirty="0"/>
            </a:br>
            <a:r>
              <a:rPr lang="en-US" sz="2400" b="0" i="1" dirty="0"/>
              <a:t>take longer?</a:t>
            </a:r>
          </a:p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>
                <a:solidFill>
                  <a:schemeClr val="accent2"/>
                </a:solidFill>
              </a:rPr>
              <a:t>Severity:</a:t>
            </a:r>
            <a:r>
              <a:rPr lang="en" sz="2400" dirty="0"/>
              <a:t> </a:t>
            </a:r>
            <a:r>
              <a:rPr lang="en-US" sz="2400" b="0" i="1" dirty="0"/>
              <a:t>What type of functionality is impacted? </a:t>
            </a:r>
            <a:br>
              <a:rPr lang="en-US" sz="2400" b="0" i="1" dirty="0"/>
            </a:br>
            <a:r>
              <a:rPr lang="en-US" sz="2400" b="0" i="1" dirty="0"/>
              <a:t>Is there a workaround?</a:t>
            </a:r>
          </a:p>
          <a:p>
            <a:pPr marL="365760" lvl="0" indent="-289560"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>
                <a:solidFill>
                  <a:schemeClr val="dk2"/>
                </a:solidFill>
              </a:rPr>
              <a:t>Priority</a:t>
            </a:r>
            <a:r>
              <a:rPr lang="en" sz="2400" dirty="0">
                <a:solidFill>
                  <a:schemeClr val="bg2"/>
                </a:solidFill>
              </a:rPr>
              <a:t>:</a:t>
            </a:r>
            <a:r>
              <a:rPr lang="en" sz="2400" dirty="0"/>
              <a:t> </a:t>
            </a:r>
            <a:r>
              <a:rPr lang="en" sz="2400" b="0" i="1" dirty="0"/>
              <a:t>Does this align with our vision and </a:t>
            </a:r>
            <a:br>
              <a:rPr lang="en" sz="2400" b="0" i="1" dirty="0"/>
            </a:br>
            <a:r>
              <a:rPr lang="en" sz="2400" b="0" i="1" dirty="0"/>
              <a:t>roadmap goals? </a:t>
            </a:r>
            <a:endParaRPr sz="2400" b="0" i="1" dirty="0"/>
          </a:p>
        </p:txBody>
      </p:sp>
      <p:sp>
        <p:nvSpPr>
          <p:cNvPr id="413" name="Google Shape;41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i="0">
                <a:latin typeface="Public Sans Thin"/>
                <a:ea typeface="Public Sans Thin"/>
                <a:cs typeface="Public Sans Thin"/>
                <a:sym typeface="Public Sans Thin"/>
              </a:rPr>
              <a:t>Demo</a:t>
            </a:r>
            <a:endParaRPr sz="12000" i="0"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  <p:sp>
        <p:nvSpPr>
          <p:cNvPr id="420" name="Google Shape;420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ideas we’re working on</a:t>
            </a:r>
            <a:endParaRPr/>
          </a:p>
        </p:txBody>
      </p:sp>
      <p:sp>
        <p:nvSpPr>
          <p:cNvPr id="426" name="Google Shape;426;p62"/>
          <p:cNvSpPr txBox="1">
            <a:spLocks noGrp="1"/>
          </p:cNvSpPr>
          <p:nvPr>
            <p:ph type="body" idx="1"/>
          </p:nvPr>
        </p:nvSpPr>
        <p:spPr>
          <a:xfrm>
            <a:off x="311700" y="1086962"/>
            <a:ext cx="8520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we’re continuing to improve our contribution model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28" name="Google Shape;428;p62"/>
          <p:cNvSpPr txBox="1">
            <a:spLocks noGrp="1"/>
          </p:cNvSpPr>
          <p:nvPr>
            <p:ph type="body" idx="2"/>
          </p:nvPr>
        </p:nvSpPr>
        <p:spPr>
          <a:xfrm>
            <a:off x="422525" y="1788925"/>
            <a:ext cx="8520600" cy="30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Improve our contribution documentation 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Propose content changes via USWDS website 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Clarify ways to share other types of contributions, </a:t>
            </a:r>
            <a:br>
              <a:rPr lang="en" sz="2400" dirty="0"/>
            </a:br>
            <a:r>
              <a:rPr lang="en" sz="2400" dirty="0"/>
              <a:t>like research findings 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Refine and document governance workflows</a:t>
            </a:r>
            <a:endParaRPr sz="2400" dirty="0"/>
          </a:p>
          <a:p>
            <a:pPr marL="365760" lvl="0" indent="-28956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Mono"/>
              <a:buAutoNum type="arabicPeriod"/>
            </a:pPr>
            <a:r>
              <a:rPr lang="en" sz="2400" dirty="0"/>
              <a:t>Track contribution metrics</a:t>
            </a:r>
            <a:endParaRPr sz="24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 dirty="0"/>
          </a:p>
        </p:txBody>
      </p:sp>
      <p:sp>
        <p:nvSpPr>
          <p:cNvPr id="427" name="Google Shape;427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3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continue the conversation</a:t>
            </a:r>
            <a:endParaRPr/>
          </a:p>
        </p:txBody>
      </p:sp>
      <p:sp>
        <p:nvSpPr>
          <p:cNvPr id="434" name="Google Shape;434;p63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12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“What would make contributing easier for you?”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37" name="Google Shape;437;p63"/>
          <p:cNvSpPr txBox="1">
            <a:spLocks noGrp="1"/>
          </p:cNvSpPr>
          <p:nvPr>
            <p:ph type="body" idx="1"/>
          </p:nvPr>
        </p:nvSpPr>
        <p:spPr>
          <a:xfrm>
            <a:off x="3014850" y="3345875"/>
            <a:ext cx="31446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</a:pPr>
            <a:r>
              <a:rPr lang="en" sz="2800" dirty="0">
                <a:latin typeface="Public Sans Thin"/>
                <a:ea typeface="Public Sans Thin"/>
                <a:cs typeface="Public Sans Thin"/>
                <a:sym typeface="Public Sans Thin"/>
              </a:rPr>
              <a:t>#</a:t>
            </a:r>
            <a:r>
              <a:rPr lang="en" sz="2800" dirty="0" err="1">
                <a:latin typeface="Public Sans Thin"/>
                <a:ea typeface="Public Sans Thin"/>
                <a:cs typeface="Public Sans Thin"/>
                <a:sym typeface="Public Sans Thin"/>
              </a:rPr>
              <a:t>uswds</a:t>
            </a:r>
            <a:r>
              <a:rPr lang="en" sz="2800" dirty="0">
                <a:latin typeface="Public Sans Thin"/>
                <a:ea typeface="Public Sans Thin"/>
                <a:cs typeface="Public Sans Thin"/>
                <a:sym typeface="Public Sans Thin"/>
              </a:rPr>
              <a:t>-public</a:t>
            </a:r>
            <a:endParaRPr dirty="0"/>
          </a:p>
        </p:txBody>
      </p:sp>
      <p:pic>
        <p:nvPicPr>
          <p:cNvPr id="436" name="Google Shape;436;p63" descr="Slack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70121" y="3494957"/>
            <a:ext cx="387637" cy="387637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4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443" name="Google Shape;44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5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449" name="Google Shape;449;p65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July:</a:t>
            </a:r>
            <a:br>
              <a:rPr lang="en"/>
            </a:br>
            <a:r>
              <a:rPr lang="en"/>
              <a:t>Summer vacation</a:t>
            </a:r>
            <a:endParaRPr/>
          </a:p>
        </p:txBody>
      </p:sp>
      <p:sp>
        <p:nvSpPr>
          <p:cNvPr id="450" name="Google Shape;450;p65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#</a:t>
            </a:r>
            <a:r>
              <a:rPr lang="en" dirty="0" err="1"/>
              <a:t>uswds</a:t>
            </a:r>
            <a:r>
              <a:rPr lang="en" dirty="0"/>
              <a:t>-public</a:t>
            </a:r>
            <a:endParaRPr dirty="0"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en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uswds</a:t>
            </a:r>
            <a:endParaRPr dirty="0">
              <a:solidFill>
                <a:schemeClr val="bg2"/>
              </a:solidFill>
            </a:endParaRPr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designsystem.digital.gov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451" name="Google Shape;451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Environmental Satellite </a:t>
            </a:r>
            <a:br>
              <a:rPr lang="en"/>
            </a:br>
            <a:r>
              <a:rPr lang="en"/>
              <a:t>Data and Information Service</a:t>
            </a:r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nesdis.noaa.gov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163" name="Google Shape;163;p28" title="The NESDIS website shows a satellite image of a hurricane and the text &quot;2022 Hurricane Season Begins&quot;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b="32368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1014"/>
            </a:avLst>
          </a:prstGeom>
        </p:spPr>
      </p:pic>
      <p:sp>
        <p:nvSpPr>
          <p:cNvPr id="161" name="Google Shape;16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USWDS 3.0.2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1" name="Google Shape;18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What’s new in USWDS 3.0.2 </a:t>
            </a:r>
            <a:r>
              <a:rPr lang="en" sz="2400">
                <a:solidFill>
                  <a:schemeClr val="accent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(1 of 4)</a:t>
            </a:r>
            <a:endParaRPr sz="2400">
              <a:solidFill>
                <a:schemeClr val="accent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668400" y="13533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Custom background colors no longer can cause compile failures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More accurate automatic contrast checking for custom colors </a:t>
            </a:r>
            <a:endParaRPr sz="3100"/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SzPts val="3100"/>
              <a:buChar char="●"/>
            </a:pPr>
            <a:r>
              <a:rPr lang="en" sz="3100"/>
              <a:t>Improves form group error state display</a:t>
            </a:r>
            <a:endParaRPr sz="3100"/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2598</TotalTime>
  <Words>1100</Words>
  <Application>Microsoft Macintosh PowerPoint</Application>
  <PresentationFormat>On-screen Show (16:9)</PresentationFormat>
  <Paragraphs>238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3" baseType="lpstr">
      <vt:lpstr>Public Sans Thin</vt:lpstr>
      <vt:lpstr>Public Sans ExtraBold</vt:lpstr>
      <vt:lpstr>IBM Plex Mono Light</vt:lpstr>
      <vt:lpstr>Public Sans Medium</vt:lpstr>
      <vt:lpstr>Public Sans Light</vt:lpstr>
      <vt:lpstr>IBM Plex Mono Medium</vt:lpstr>
      <vt:lpstr>Public Sans ExtraLight</vt:lpstr>
      <vt:lpstr>Public Sans</vt:lpstr>
      <vt:lpstr>IBM Plex Mono</vt:lpstr>
      <vt:lpstr>Arial</vt:lpstr>
      <vt:lpstr>USWDS</vt:lpstr>
      <vt:lpstr>USWDS Monthly Call</vt:lpstr>
      <vt:lpstr>Hi!</vt:lpstr>
      <vt:lpstr>Agenda</vt:lpstr>
      <vt:lpstr>Site launches</vt:lpstr>
      <vt:lpstr>National Environmental Satellite  Data and Information Service</vt:lpstr>
      <vt:lpstr>Great work!</vt:lpstr>
      <vt:lpstr>Product updates</vt:lpstr>
      <vt:lpstr>USWDS 3.0.2</vt:lpstr>
      <vt:lpstr>What’s new in USWDS 3.0.2 (1 of 4)</vt:lpstr>
      <vt:lpstr>What’s new in USWDS 3.0.2 (2 of 4)</vt:lpstr>
      <vt:lpstr>What’s new in USWDS 3.0.2 (3 of 4)</vt:lpstr>
      <vt:lpstr>What’s new in USWDS 3.0.2 (4 of 4)</vt:lpstr>
      <vt:lpstr>USWDS 3.0.2 Out tomorrow</vt:lpstr>
      <vt:lpstr>USWDS Compile Beta 3</vt:lpstr>
      <vt:lpstr>What’s new in USWDS Compile Beta 3</vt:lpstr>
      <vt:lpstr>USWDS Compile Beta 3 Out now</vt:lpstr>
      <vt:lpstr>Contributing to USWDS</vt:lpstr>
      <vt:lpstr>Elisa Chen</vt:lpstr>
      <vt:lpstr>Topics</vt:lpstr>
      <vt:lpstr>But first, what are contributions?</vt:lpstr>
      <vt:lpstr>Contribution (n.)</vt:lpstr>
      <vt:lpstr>When a community member gives back… </vt:lpstr>
      <vt:lpstr>TL;DR</vt:lpstr>
      <vt:lpstr>Our role</vt:lpstr>
      <vt:lpstr>We did some research</vt:lpstr>
      <vt:lpstr>The contribution journey</vt:lpstr>
      <vt:lpstr>What users need</vt:lpstr>
      <vt:lpstr>Pain points (Deciding to contribute)</vt:lpstr>
      <vt:lpstr>Pain points (Contributing) </vt:lpstr>
      <vt:lpstr>Pain points (Knowing next steps)</vt:lpstr>
      <vt:lpstr>What we’re working on</vt:lpstr>
      <vt:lpstr>I have an issue or idea…</vt:lpstr>
      <vt:lpstr>Bug</vt:lpstr>
      <vt:lpstr>Feature request/enhancement</vt:lpstr>
      <vt:lpstr>Pull requests</vt:lpstr>
      <vt:lpstr>Anything else?</vt:lpstr>
      <vt:lpstr>How we prioritize</vt:lpstr>
      <vt:lpstr>Demo</vt:lpstr>
      <vt:lpstr>Other ideas we’re working on</vt:lpstr>
      <vt:lpstr>Let’s continue the conversation</vt:lpstr>
      <vt:lpstr>Q&amp;A</vt:lpstr>
      <vt:lpstr>Next month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USWDS Monthly Call</dc:title>
  <dc:subject/>
  <dc:creator/>
  <cp:keywords/>
  <dc:description/>
  <cp:lastModifiedBy>Microsoft Office User</cp:lastModifiedBy>
  <cp:revision>6</cp:revision>
  <dcterms:modified xsi:type="dcterms:W3CDTF">2022-06-15T13:56:25Z</dcterms:modified>
  <cp:category/>
</cp:coreProperties>
</file>